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EEFB"/>
    <a:srgbClr val="D2E0EA"/>
    <a:srgbClr val="3C7DA3"/>
    <a:srgbClr val="CACCCB"/>
    <a:srgbClr val="8FD7ED"/>
    <a:srgbClr val="FFBE55"/>
    <a:srgbClr val="47772E"/>
    <a:srgbClr val="7EB94F"/>
    <a:srgbClr val="2A94F4"/>
    <a:srgbClr val="8AC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EAB871-FBA8-457D-AC9F-E281414ECE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0E6523-5716-4112-9EDE-A0D061AC68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845CF-BF31-4B3A-8A57-5871C91E0468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267BA-72A1-4A1C-A8F8-03B47BAF9B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4C2E5-8927-40B6-819E-69CE9F8AD9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95074-A75D-49F7-A836-4CFE90EE2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36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07D3B86-4927-4AE0-BE98-E71DFAFBF28E}"/>
              </a:ext>
            </a:extLst>
          </p:cNvPr>
          <p:cNvGrpSpPr/>
          <p:nvPr userDrawn="1"/>
        </p:nvGrpSpPr>
        <p:grpSpPr>
          <a:xfrm>
            <a:off x="85723" y="-4763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183032AE-C9A3-4EAE-AC26-DE66FA08A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FE798A65-82E9-4FDF-9941-EE7B9E84F0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9F822EE7-A405-436D-8BF5-3FA9B8E0A4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12F5BBF4-A706-4CFF-9ADD-83CCB06C1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9B50E471-633F-40C8-A8EF-249B3682B9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EF1590A7-619C-4B96-B3AA-6E41C68D7936}"/>
                </a:ext>
              </a:extLst>
            </p:cNvPr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8D141E6E-2E61-4015-9C1E-C24DC3824F78}"/>
                </a:ext>
              </a:extLst>
            </p:cNvPr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9559FD4F-72B3-491B-BE0F-DA17769CE7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CB9CB800-957F-4AC9-BB05-8D8C7DCFC1BC}"/>
                </a:ext>
              </a:extLst>
            </p:cNvPr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2B42A741-3D36-487D-AD42-30A69DCBCBDC}"/>
                </a:ext>
              </a:extLst>
            </p:cNvPr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8034265C-AA8D-4159-8DD1-BBE3D43136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9C59ABAC-A58D-4FD9-9CDB-4D2E06938E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48FFFD3-AD33-4247-AC1A-D7A7D4365D72}"/>
                </a:ext>
              </a:extLst>
            </p:cNvPr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44441678-BA86-4162-A28D-2FC3682DE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49D785E-76A4-4792-8A48-8FC909A155F7}"/>
                </a:ext>
              </a:extLst>
            </p:cNvPr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631A49CD-B546-42AD-B647-C6F5476C07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456086A0-1F5B-472C-99B2-CCA9A929C4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4CB316A3-1ABA-4D84-88B3-A867EB8CB1F3}"/>
                </a:ext>
              </a:extLst>
            </p:cNvPr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227476D1-D8C8-446F-AFF1-B599B9682E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1AB16C84-E06A-4B69-BFDB-C245764CD3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484423BA-46BA-45AD-B2C0-11CC67E0BAF8}"/>
                </a:ext>
              </a:extLst>
            </p:cNvPr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8A0B1B79-D0BB-4042-8D7B-1F77A32C0B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D391AA74-63C1-4442-B05C-BEF76F78D3C9}"/>
                </a:ext>
              </a:extLst>
            </p:cNvPr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F78E2E67-92E7-43A5-9E69-350E73114B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13AEE66F-E42E-4116-A614-9DB070160BF0}"/>
                </a:ext>
              </a:extLst>
            </p:cNvPr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709D9A21-1DF9-4928-A285-227B0050B0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DE75F0D3-6ABA-4114-AEDC-AB314D19176E}"/>
                </a:ext>
              </a:extLst>
            </p:cNvPr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D2CC5FE1-E552-4D37-B5E7-A61159E717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011942E5-F9FF-40DC-A095-DA6DF298D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DB8952E9-7A54-4F01-B24B-B2D4514E66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6E6A566A-BEAD-46A7-8C03-ABF0CE4C897F}"/>
                </a:ext>
              </a:extLst>
            </p:cNvPr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3591C9BC-119E-4D05-8CF2-2E1359E6E7A4}"/>
                </a:ext>
              </a:extLst>
            </p:cNvPr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ABC12444-CDC5-4D98-AC9F-2AF8C02DAD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50B83BBF-0B15-422C-8982-4F6A0D2E7937}"/>
                </a:ext>
              </a:extLst>
            </p:cNvPr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5DDBA695-FCF7-48A7-AE18-97A29F090D4C}"/>
                </a:ext>
              </a:extLst>
            </p:cNvPr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59616AA6-51F7-4D01-AEF5-2F529F1B50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2C1726E6-DC87-4129-832A-C61F67BDBED0}"/>
                </a:ext>
              </a:extLst>
            </p:cNvPr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6B8EDE7D-ED12-4C04-AB07-864FA8F54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8D4A9548-7BD5-46EA-B3F3-8C824364DA83}"/>
                </a:ext>
              </a:extLst>
            </p:cNvPr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6F902B7F-56FF-46EF-8717-19ECF9C6CA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77DC8CF0-277E-4816-B2B1-CF3CAD166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37633110-A64F-41ED-B237-0670BEEB59CB}"/>
                </a:ext>
              </a:extLst>
            </p:cNvPr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2766A761-7B5E-46CB-B2A0-DBCAE94B20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1932B24C-42D6-4C6B-95FA-C599B21EA638}"/>
                </a:ext>
              </a:extLst>
            </p:cNvPr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224EAB22-AC3B-47E4-ADCF-0AEB6B4951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5A30AF56-DD84-437C-82A0-A6B725FDAD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846BCADD-96D4-4FF7-8DEE-DAE7FF914398}"/>
                </a:ext>
              </a:extLst>
            </p:cNvPr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BC707754-55F4-43DC-AE77-7DFD78484376}"/>
                </a:ext>
              </a:extLst>
            </p:cNvPr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E81452CD-848C-4214-AE2E-1D1DF6DC66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90239906-EA12-4033-AB15-495FBF2B39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069E5A1F-A3DC-4A5B-9C58-715333A13C55}"/>
                </a:ext>
              </a:extLst>
            </p:cNvPr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1B90A3F1-F517-4B4C-8C1D-D096FA18F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2D828358-5D93-4324-AFEF-D3C062945DCB}"/>
                </a:ext>
              </a:extLst>
            </p:cNvPr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C8E0F8CB-9329-4F4D-964F-6560075DCE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3653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38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35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4858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1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663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37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220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58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828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7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395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15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1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399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719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522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581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B913B">
                <a:lumMod val="98000"/>
              </a:srgbClr>
            </a:gs>
            <a:gs pos="9000">
              <a:srgbClr val="4F8234"/>
            </a:gs>
            <a:gs pos="32000">
              <a:schemeClr val="bg1">
                <a:lumMod val="95000"/>
                <a:lumOff val="5000"/>
              </a:schemeClr>
            </a:gs>
            <a:gs pos="66000">
              <a:schemeClr val="bg1">
                <a:lumMod val="95000"/>
                <a:lumOff val="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419EB104-1A4F-4455-BBB3-90754BB83EA4}"/>
              </a:ext>
            </a:extLst>
          </p:cNvPr>
          <p:cNvSpPr txBox="1"/>
          <p:nvPr/>
        </p:nvSpPr>
        <p:spPr>
          <a:xfrm>
            <a:off x="6069901" y="1133101"/>
            <a:ext cx="5956076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800" cap="none" dirty="0">
                <a:solidFill>
                  <a:srgbClr val="6BC05F"/>
                </a:solidFill>
                <a:latin typeface="Lucida Sans" panose="020B0602030504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ke</a:t>
            </a:r>
            <a:endParaRPr lang="en-US" sz="11800" dirty="0">
              <a:solidFill>
                <a:srgbClr val="6BC05F"/>
              </a:solidFill>
              <a:latin typeface="Lucida Sans" panose="020B0602030504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2E1BB-4998-425D-83A8-8155E69F2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2577" y="1456248"/>
            <a:ext cx="6944503" cy="1571416"/>
          </a:xfrm>
          <a:noFill/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11800" cap="none" dirty="0">
                <a:solidFill>
                  <a:srgbClr val="B5E965"/>
                </a:solidFill>
                <a:latin typeface="Lucida Sans" panose="020B0602030504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keJoule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83FFE9-70D0-4637-9837-65F30AEF6B1F}"/>
              </a:ext>
            </a:extLst>
          </p:cNvPr>
          <p:cNvSpPr/>
          <p:nvPr/>
        </p:nvSpPr>
        <p:spPr>
          <a:xfrm>
            <a:off x="4076186" y="1140330"/>
            <a:ext cx="7706841" cy="1742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5A2BF77C-AD3E-4FE2-8811-0902DA88D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097" y="222463"/>
            <a:ext cx="2414506" cy="2418578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3909B920-3E1D-4596-98C8-CA03F3F50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0500" y="4826786"/>
            <a:ext cx="2414506" cy="24185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3DC77D-7CD6-402E-9661-75D260666707}"/>
              </a:ext>
            </a:extLst>
          </p:cNvPr>
          <p:cNvSpPr txBox="1"/>
          <p:nvPr/>
        </p:nvSpPr>
        <p:spPr>
          <a:xfrm>
            <a:off x="3108101" y="4636591"/>
            <a:ext cx="8943975" cy="1089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Companies need a way to manage the charging schedules of their employees’ vehicles. 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33E33A3-9DFE-4112-A768-E16BA55B5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3175" y="5293227"/>
            <a:ext cx="2556571" cy="2560883"/>
          </a:xfrm>
          <a:prstGeom prst="rect">
            <a:avLst/>
          </a:prstGeom>
        </p:spPr>
      </p:pic>
      <p:pic>
        <p:nvPicPr>
          <p:cNvPr id="24" name="Picture 2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C55007E2-4028-4DAA-8DA1-2E0882A76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276" b="35397"/>
          <a:stretch/>
        </p:blipFill>
        <p:spPr>
          <a:xfrm>
            <a:off x="13613471" y="-288528"/>
            <a:ext cx="4291380" cy="60780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CC8FBD-FF55-463E-80AA-196226440DA6}"/>
              </a:ext>
            </a:extLst>
          </p:cNvPr>
          <p:cNvSpPr txBox="1"/>
          <p:nvPr/>
        </p:nvSpPr>
        <p:spPr>
          <a:xfrm>
            <a:off x="2530000" y="3780913"/>
            <a:ext cx="356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CHALLENGE: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B6FF95-CE43-4F5F-BBB6-9C8489676DC2}"/>
              </a:ext>
            </a:extLst>
          </p:cNvPr>
          <p:cNvSpPr txBox="1"/>
          <p:nvPr/>
        </p:nvSpPr>
        <p:spPr>
          <a:xfrm>
            <a:off x="1661434" y="1416893"/>
            <a:ext cx="2215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Electric-Vehicle</a:t>
            </a:r>
          </a:p>
          <a:p>
            <a:pPr algn="r"/>
            <a:r>
              <a:rPr lang="en-US" sz="2400" dirty="0"/>
              <a:t>Charge-Time</a:t>
            </a:r>
          </a:p>
          <a:p>
            <a:pPr algn="r"/>
            <a:r>
              <a:rPr lang="en-US" sz="2400" dirty="0"/>
              <a:t>Optimization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C25FE7C5-7896-4039-80DB-47DC2DA7B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5836" y="2387433"/>
            <a:ext cx="2689760" cy="2694296"/>
          </a:xfrm>
          <a:prstGeom prst="rect">
            <a:avLst/>
          </a:prstGeom>
        </p:spPr>
      </p:pic>
      <p:pic>
        <p:nvPicPr>
          <p:cNvPr id="10" name="Picture 9" descr="A picture containing domestic cat, night sky&#10;&#10;Description automatically generated">
            <a:extLst>
              <a:ext uri="{FF2B5EF4-FFF2-40B4-BE49-F238E27FC236}">
                <a16:creationId xmlns:a16="http://schemas.microsoft.com/office/drawing/2014/main" id="{158A92B8-AA6D-4472-B276-C223AA006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1610" y="4297119"/>
            <a:ext cx="2556570" cy="2560881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F862405E-FFB8-49F9-BFE4-C0EDE48AC1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9236" y="677592"/>
            <a:ext cx="2778745" cy="2783431"/>
          </a:xfrm>
          <a:prstGeom prst="rect">
            <a:avLst/>
          </a:prstGeom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5E058706-68C6-42DE-9E8C-525E962027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8830" y="694665"/>
            <a:ext cx="2749153" cy="275379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ECD76FA-6EBF-4273-B4A5-25A43DAC99A5}"/>
              </a:ext>
            </a:extLst>
          </p:cNvPr>
          <p:cNvSpPr txBox="1"/>
          <p:nvPr/>
        </p:nvSpPr>
        <p:spPr>
          <a:xfrm>
            <a:off x="7839803" y="1125090"/>
            <a:ext cx="4291381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800" cap="none" dirty="0">
                <a:solidFill>
                  <a:srgbClr val="6BC05F"/>
                </a:solidFill>
                <a:latin typeface="Lucida Sans" panose="020B0602030504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Joule</a:t>
            </a:r>
            <a:endParaRPr lang="en-US" sz="11800" dirty="0">
              <a:solidFill>
                <a:srgbClr val="6BC05F"/>
              </a:solidFill>
              <a:latin typeface="Lucida Sans" panose="020B0602030504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813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rgbClr val="5B913B">
                <a:lumMod val="98000"/>
              </a:srgbClr>
            </a:gs>
            <a:gs pos="0">
              <a:srgbClr val="4F8234"/>
            </a:gs>
            <a:gs pos="17000">
              <a:schemeClr val="bg1">
                <a:lumMod val="95000"/>
                <a:lumOff val="5000"/>
              </a:schemeClr>
            </a:gs>
            <a:gs pos="55000">
              <a:schemeClr val="bg1">
                <a:lumMod val="95000"/>
                <a:lumOff val="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E697F38-3956-4CCA-95C5-1106761E08DA}"/>
              </a:ext>
            </a:extLst>
          </p:cNvPr>
          <p:cNvSpPr/>
          <p:nvPr/>
        </p:nvSpPr>
        <p:spPr>
          <a:xfrm>
            <a:off x="985999" y="1158840"/>
            <a:ext cx="4548025" cy="4708560"/>
          </a:xfrm>
          <a:prstGeom prst="rect">
            <a:avLst/>
          </a:prstGeom>
          <a:gradFill flip="none" rotWithShape="1">
            <a:gsLst>
              <a:gs pos="11000">
                <a:srgbClr val="5B913B">
                  <a:lumMod val="97000"/>
                </a:srgbClr>
              </a:gs>
              <a:gs pos="54000">
                <a:srgbClr val="7EB94F"/>
              </a:gs>
              <a:gs pos="96000">
                <a:srgbClr val="386826"/>
              </a:gs>
            </a:gsLst>
            <a:path path="rect">
              <a:fillToRect l="100000" t="100000"/>
            </a:path>
            <a:tileRect r="-100000" b="-100000"/>
          </a:gradFill>
          <a:ln>
            <a:gradFill>
              <a:gsLst>
                <a:gs pos="0">
                  <a:srgbClr val="7EB94F"/>
                </a:gs>
                <a:gs pos="74000">
                  <a:srgbClr val="5A8938"/>
                </a:gs>
                <a:gs pos="83000">
                  <a:srgbClr val="47772E"/>
                </a:gs>
                <a:gs pos="100000">
                  <a:srgbClr val="44742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C852D-E399-4F57-8057-DD45D1DDA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791" y="-78395"/>
            <a:ext cx="2131150" cy="1145195"/>
          </a:xfrm>
        </p:spPr>
        <p:txBody>
          <a:bodyPr/>
          <a:lstStyle/>
          <a:p>
            <a:r>
              <a:rPr lang="en-US" dirty="0"/>
              <a:t>The Team</a:t>
            </a:r>
          </a:p>
        </p:txBody>
      </p:sp>
      <p:pic>
        <p:nvPicPr>
          <p:cNvPr id="17" name="Content Placeholder 16" descr="A picture containing toy&#10;&#10;Description automatically generated">
            <a:extLst>
              <a:ext uri="{FF2B5EF4-FFF2-40B4-BE49-F238E27FC236}">
                <a16:creationId xmlns:a16="http://schemas.microsoft.com/office/drawing/2014/main" id="{85AB1A37-53BC-4C1D-A559-BAD8A2B7E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825" y="1274889"/>
            <a:ext cx="4306650" cy="448279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D98A0E-92C8-4B3E-B6C3-2569F1144B64}"/>
              </a:ext>
            </a:extLst>
          </p:cNvPr>
          <p:cNvSpPr txBox="1"/>
          <p:nvPr/>
        </p:nvSpPr>
        <p:spPr>
          <a:xfrm>
            <a:off x="5848952" y="2931514"/>
            <a:ext cx="3599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Avraham Meyers: 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65261-CC3D-44EB-B3F2-70B8827C9E56}"/>
              </a:ext>
            </a:extLst>
          </p:cNvPr>
          <p:cNvSpPr txBox="1"/>
          <p:nvPr/>
        </p:nvSpPr>
        <p:spPr>
          <a:xfrm>
            <a:off x="7401664" y="1816387"/>
            <a:ext cx="27710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Pinny Silver: 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3B0C41-55FA-47CD-B09A-E80D1DBD9C57}"/>
              </a:ext>
            </a:extLst>
          </p:cNvPr>
          <p:cNvSpPr txBox="1"/>
          <p:nvPr/>
        </p:nvSpPr>
        <p:spPr>
          <a:xfrm>
            <a:off x="7086726" y="4164451"/>
            <a:ext cx="3790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Elan Leonard: Business 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25BD8FF-E39A-48E6-94D8-B945D8CE0EEB}"/>
              </a:ext>
            </a:extLst>
          </p:cNvPr>
          <p:cNvSpPr/>
          <p:nvPr/>
        </p:nvSpPr>
        <p:spPr>
          <a:xfrm rot="16200000">
            <a:off x="9281270" y="2766701"/>
            <a:ext cx="1060704" cy="914400"/>
          </a:xfrm>
          <a:prstGeom prst="triangle">
            <a:avLst/>
          </a:prstGeom>
          <a:solidFill>
            <a:srgbClr val="D4FA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9B0E9169-45BF-4F49-942D-4F76FD03F285}"/>
              </a:ext>
            </a:extLst>
          </p:cNvPr>
          <p:cNvSpPr/>
          <p:nvPr/>
        </p:nvSpPr>
        <p:spPr>
          <a:xfrm rot="5400000">
            <a:off x="5985350" y="1651575"/>
            <a:ext cx="1060704" cy="914400"/>
          </a:xfrm>
          <a:prstGeom prst="triangle">
            <a:avLst/>
          </a:prstGeom>
          <a:solidFill>
            <a:srgbClr val="D4FA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89C782B-7B1D-40A4-9E70-A3C57BE81D5E}"/>
              </a:ext>
            </a:extLst>
          </p:cNvPr>
          <p:cNvSpPr/>
          <p:nvPr/>
        </p:nvSpPr>
        <p:spPr>
          <a:xfrm rot="5400000">
            <a:off x="5985350" y="3999638"/>
            <a:ext cx="1060704" cy="914400"/>
          </a:xfrm>
          <a:prstGeom prst="triangle">
            <a:avLst/>
          </a:prstGeom>
          <a:solidFill>
            <a:srgbClr val="D4FA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529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75726"/>
            </a:gs>
            <a:gs pos="8852">
              <a:srgbClr val="497730"/>
            </a:gs>
            <a:gs pos="94000">
              <a:srgbClr val="41692C"/>
            </a:gs>
            <a:gs pos="15000">
              <a:srgbClr val="385927"/>
            </a:gs>
            <a:gs pos="75000">
              <a:srgbClr val="5B913B">
                <a:lumMod val="98000"/>
              </a:srgbClr>
            </a:gs>
            <a:gs pos="0">
              <a:srgbClr val="4F8234"/>
            </a:gs>
            <a:gs pos="95000">
              <a:schemeClr val="bg1">
                <a:lumMod val="95000"/>
                <a:lumOff val="5000"/>
              </a:schemeClr>
            </a:gs>
            <a:gs pos="6000">
              <a:schemeClr val="bg1">
                <a:lumMod val="95000"/>
                <a:lumOff val="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8312-02A0-4978-8450-66E8150C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8634" y="0"/>
            <a:ext cx="2294732" cy="1436560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200" dirty="0"/>
              <a:t>Obstacles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B7C57-E231-43F4-AED3-EEEB86362E7C}"/>
              </a:ext>
            </a:extLst>
          </p:cNvPr>
          <p:cNvSpPr txBox="1"/>
          <p:nvPr/>
        </p:nvSpPr>
        <p:spPr>
          <a:xfrm>
            <a:off x="1442318" y="1436560"/>
            <a:ext cx="2396257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200" dirty="0"/>
              <a:t>Optimization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56E45-C917-4E16-8E7A-C991D0A13135}"/>
              </a:ext>
            </a:extLst>
          </p:cNvPr>
          <p:cNvSpPr txBox="1"/>
          <p:nvPr/>
        </p:nvSpPr>
        <p:spPr>
          <a:xfrm>
            <a:off x="8611286" y="1293476"/>
            <a:ext cx="3079144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200" dirty="0"/>
              <a:t>New Technologies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80A39-54B7-49F8-9F45-A5496EC4A6F8}"/>
              </a:ext>
            </a:extLst>
          </p:cNvPr>
          <p:cNvSpPr txBox="1"/>
          <p:nvPr/>
        </p:nvSpPr>
        <p:spPr>
          <a:xfrm>
            <a:off x="7765652" y="4963390"/>
            <a:ext cx="222165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200" dirty="0"/>
              <a:t>Ease of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B23E38-120F-4A4C-840F-4157F6AC72BE}"/>
              </a:ext>
            </a:extLst>
          </p:cNvPr>
          <p:cNvSpPr txBox="1"/>
          <p:nvPr/>
        </p:nvSpPr>
        <p:spPr>
          <a:xfrm>
            <a:off x="1824024" y="5255778"/>
            <a:ext cx="1632844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200" dirty="0"/>
              <a:t>Logistics</a:t>
            </a:r>
          </a:p>
        </p:txBody>
      </p:sp>
      <p:pic>
        <p:nvPicPr>
          <p:cNvPr id="4" name="Content Placeholder 3" descr="Icon&#10;&#10;Description automatically generated">
            <a:extLst>
              <a:ext uri="{FF2B5EF4-FFF2-40B4-BE49-F238E27FC236}">
                <a16:creationId xmlns:a16="http://schemas.microsoft.com/office/drawing/2014/main" id="{B638E24E-961F-478F-B5C7-F45E0F92A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4168" y="988872"/>
            <a:ext cx="5411070" cy="5411070"/>
          </a:xfrm>
        </p:spPr>
      </p:pic>
    </p:spTree>
    <p:extLst>
      <p:ext uri="{BB962C8B-B14F-4D97-AF65-F5344CB8AC3E}">
        <p14:creationId xmlns:p14="http://schemas.microsoft.com/office/powerpoint/2010/main" val="160648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CBD3BA8-D862-41F2-82F3-2136115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9376A841-A1AE-453D-A62F-E9FD3B8B5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FB5A916B-21BE-4CD6-A15C-5DAA9E4F0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26F36D-4D00-4E78-BCB9-F4FA7AE4F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29" y="442913"/>
            <a:ext cx="3084891" cy="650875"/>
          </a:xfrm>
        </p:spPr>
        <p:txBody>
          <a:bodyPr>
            <a:noAutofit/>
          </a:bodyPr>
          <a:lstStyle/>
          <a:p>
            <a:r>
              <a:rPr lang="en-US" sz="4400" u="sng" dirty="0">
                <a:uFill>
                  <a:solidFill>
                    <a:srgbClr val="CACCCB"/>
                  </a:solidFill>
                </a:uFill>
              </a:rPr>
              <a:t>Solutions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8C238E-3ADA-474B-A38B-98069190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DBDB283-156B-474E-AC64-606527A3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3D1AB75-F0A6-470A-BBE1-7E18F094D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7F2B2AC8-E466-4474-8830-40F0A4505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92486E-4FAA-4DE4-99B5-9F8907EF3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3BFDD292-2A68-4D1D-BCEF-A8F7C42A2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7DB98C0F-F9EA-45B2-BC16-E08094D4F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F205E7DD-2E37-46C1-A24E-52EEF44E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6AF5E754-E73A-44A0-8ADE-9348C21C2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BCCCB4FD-FA96-4F7E-BE68-62A0EC78A4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2CE9849D-0B43-4129-8D2E-05806B13A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01A3813-B2FC-4301-9169-4F147CF4E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738B0D8F-EDC7-4E94-864E-41C24AC7F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F285CDB-A9D2-46EE-BF9B-0972B71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FEB8C3A-951C-44E4-A9AE-4CE85B76E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23B2F223-6AED-4262-B03D-C059F56E7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53892BA0-047D-4961-AA23-45C65CB37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774D8024-45F6-4C9F-BD52-0FDA367A3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81A31003-B0CF-4A87-BB38-6277F0B87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9E9AA1AD-CFEB-4AE0-9AB8-7AACED520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C352070B-A015-4FC9-8B95-65BBAEDEC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FF67E28-B168-4F11-A6FE-55E5F2B11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5092C63E-9F5B-419D-9871-F7BD70D6B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FC21852D-E233-4C29-8EB5-6322D7FEF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F57DFC9C-7C4F-429E-952A-39D160503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E704EA0B-60AA-4F0B-BF33-B127E3A263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B46CAD4C-4A1F-46EF-9D53-0C772E193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782568BD-D213-4442-837D-E829DD730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8B8F4F23-F490-4366-B779-932195EB0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A295C8E-1733-4355-9663-CA11E0059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00E6AD78-4F65-4697-8361-57965310C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187EF7D1-0805-4528-A54D-A2987A066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7B48162A-3976-4410-BB9F-0290F7AE5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5E8CEBEC-4DBC-459B-8D3E-E100CA16E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9B3E08CE-DE94-4092-A7DC-F67C29DB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27F18DDC-2531-40D1-8751-B67C6A6AC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949D2449-7107-4BD7-B8AF-94D327A74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440A8F64-334E-48AB-B8B7-A6A4800DD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8F493F25-C153-4F69-B58C-AB0D7C3CA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AE92C875-83EE-4E5D-96C0-9DE3BF5BE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B2FC94FC-FC99-4B01-A254-EF94DABD8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D9C62CD-1839-4A71-ACD2-62F7EE9C4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7E8EEB8F-F26C-405B-8F2F-C70E77FE6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F9953EC7-A5D9-4383-9FFC-442D41EC9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1EE7CC2C-DDA6-4C8F-AB91-364E50E74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2CC7064D-2C43-4ECB-8DF0-BD519D8C4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A3E73B19-8F7D-4C58-94D5-7DFE5C893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ADDF813C-421A-4EB2-81D3-DC67AABA7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A52C5D7E-049F-4D83-93EB-6954B8A28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1E31DA10-6C96-4222-97A2-96A254AF6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539ED40B-F93A-4DFB-BF0C-C4B7F1106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F1CB6A78-1C43-4FEA-8D76-216571933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1A6B5403-6527-4AC6-A668-F04FF5BB4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E5A5F4B9-2DBA-4EED-B042-64518D842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5BA56F56-D618-453B-8206-7564A61AF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D00A5-8D52-4DCE-A7B1-7D41CCF94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878" y="2733434"/>
            <a:ext cx="4128635" cy="68387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/>
              <a:t>Condensing Data Set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 descr="A person sitting at a desk&#10;&#10;Description automatically generated with low confidence">
            <a:extLst>
              <a:ext uri="{FF2B5EF4-FFF2-40B4-BE49-F238E27FC236}">
                <a16:creationId xmlns:a16="http://schemas.microsoft.com/office/drawing/2014/main" id="{DA316F40-4584-48EC-B09B-A2423C1A7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10" r="19226" b="1"/>
          <a:stretch/>
        </p:blipFill>
        <p:spPr>
          <a:xfrm>
            <a:off x="0" y="10"/>
            <a:ext cx="7558541" cy="685799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99CC158E-CA63-46DB-8F7E-0BC5D8034D2E}"/>
              </a:ext>
            </a:extLst>
          </p:cNvPr>
          <p:cNvSpPr txBox="1"/>
          <p:nvPr/>
        </p:nvSpPr>
        <p:spPr>
          <a:xfrm>
            <a:off x="7972878" y="1561960"/>
            <a:ext cx="37142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Dynamic Schedule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8FAF8B7-A6E8-4BDF-867E-3587FC36FBF9}"/>
              </a:ext>
            </a:extLst>
          </p:cNvPr>
          <p:cNvSpPr txBox="1"/>
          <p:nvPr/>
        </p:nvSpPr>
        <p:spPr>
          <a:xfrm>
            <a:off x="8063365" y="3868038"/>
            <a:ext cx="1324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WPF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CA4506E-7018-4362-B545-9D72DFA715E5}"/>
              </a:ext>
            </a:extLst>
          </p:cNvPr>
          <p:cNvSpPr txBox="1"/>
          <p:nvPr/>
        </p:nvSpPr>
        <p:spPr>
          <a:xfrm>
            <a:off x="8063365" y="5039512"/>
            <a:ext cx="3365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Email Integration</a:t>
            </a:r>
          </a:p>
        </p:txBody>
      </p:sp>
    </p:spTree>
    <p:extLst>
      <p:ext uri="{BB962C8B-B14F-4D97-AF65-F5344CB8AC3E}">
        <p14:creationId xmlns:p14="http://schemas.microsoft.com/office/powerpoint/2010/main" val="1138646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3C0900-DB84-4836-954B-44EBEBD1EB8A}"/>
              </a:ext>
            </a:extLst>
          </p:cNvPr>
          <p:cNvSpPr/>
          <p:nvPr/>
        </p:nvSpPr>
        <p:spPr>
          <a:xfrm>
            <a:off x="0" y="302087"/>
            <a:ext cx="6776004" cy="1478570"/>
          </a:xfrm>
          <a:prstGeom prst="rect">
            <a:avLst/>
          </a:prstGeom>
          <a:solidFill>
            <a:schemeClr val="tx1"/>
          </a:solidFill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Lucida Sans" panose="020B0602030504020204" pitchFamily="34" charset="0"/>
              </a:rPr>
              <a:t>Presenting</a:t>
            </a:r>
            <a:r>
              <a:rPr lang="en-US" sz="4800" dirty="0">
                <a:solidFill>
                  <a:schemeClr val="bg1"/>
                </a:solidFill>
              </a:rPr>
              <a:t>: </a:t>
            </a:r>
            <a:r>
              <a:rPr lang="en-US" sz="4800" dirty="0">
                <a:solidFill>
                  <a:schemeClr val="bg1"/>
                </a:solidFill>
                <a:latin typeface="Lucida Sans" panose="020B0602030504020204" pitchFamily="34" charset="0"/>
              </a:rPr>
              <a:t>SkeJoule</a:t>
            </a:r>
            <a:endParaRPr lang="en-US" sz="2800" b="1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CEA11E73-3235-4310-A9FA-EB5C5F97A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33" b="56427"/>
          <a:stretch/>
        </p:blipFill>
        <p:spPr bwMode="auto">
          <a:xfrm>
            <a:off x="7569200" y="806364"/>
            <a:ext cx="4261289" cy="257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0DCCBE-F1EA-421A-A4B7-8A1E3D351409}"/>
              </a:ext>
            </a:extLst>
          </p:cNvPr>
          <p:cNvCxnSpPr>
            <a:cxnSpLocks/>
          </p:cNvCxnSpPr>
          <p:nvPr/>
        </p:nvCxnSpPr>
        <p:spPr>
          <a:xfrm flipV="1">
            <a:off x="6327648" y="3379556"/>
            <a:ext cx="5417312" cy="5645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C03992-E757-4C18-8680-64C9BA329EC8}"/>
              </a:ext>
            </a:extLst>
          </p:cNvPr>
          <p:cNvCxnSpPr>
            <a:cxnSpLocks/>
          </p:cNvCxnSpPr>
          <p:nvPr/>
        </p:nvCxnSpPr>
        <p:spPr>
          <a:xfrm flipV="1">
            <a:off x="6065621" y="806365"/>
            <a:ext cx="1503579" cy="2908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EE285A-7081-4B5B-AE25-738828C11657}"/>
              </a:ext>
            </a:extLst>
          </p:cNvPr>
          <p:cNvCxnSpPr>
            <a:cxnSpLocks/>
          </p:cNvCxnSpPr>
          <p:nvPr/>
        </p:nvCxnSpPr>
        <p:spPr>
          <a:xfrm flipV="1">
            <a:off x="6016752" y="3379556"/>
            <a:ext cx="1552448" cy="5645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CF003DD-F95D-49AD-90D2-4312113BEA52}"/>
              </a:ext>
            </a:extLst>
          </p:cNvPr>
          <p:cNvSpPr/>
          <p:nvPr/>
        </p:nvSpPr>
        <p:spPr>
          <a:xfrm>
            <a:off x="1381125" y="5343525"/>
            <a:ext cx="5638800" cy="944217"/>
          </a:xfrm>
          <a:prstGeom prst="rect">
            <a:avLst/>
          </a:prstGeom>
          <a:solidFill>
            <a:schemeClr val="tx1"/>
          </a:solidFill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Lucida Sans" panose="020B0602030504020204" pitchFamily="34" charset="0"/>
              </a:rPr>
              <a:t>https://github.com/PSilver22/Hackathon2021</a:t>
            </a:r>
            <a:endParaRPr lang="en-US" sz="1050" b="1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507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6344-5761-40E4-B8F4-1F59AA084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850" y="7345604"/>
            <a:ext cx="9905999" cy="3541714"/>
          </a:xfrm>
        </p:spPr>
        <p:txBody>
          <a:bodyPr/>
          <a:lstStyle/>
          <a:p>
            <a:r>
              <a:rPr lang="en-US" dirty="0"/>
              <a:t>Encourages Employees to switch to electrical, good for optics</a:t>
            </a:r>
          </a:p>
          <a:p>
            <a:r>
              <a:rPr lang="en-US" dirty="0"/>
              <a:t>Saves money, making better use of fewer stations</a:t>
            </a:r>
          </a:p>
          <a:p>
            <a:r>
              <a:rPr lang="en-US" dirty="0"/>
              <a:t>Tax exemptions and credits for support of alternative fuel sources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DC26C2-360B-47A7-8557-0D70490E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92037" y="-1193068"/>
            <a:ext cx="8808719" cy="88087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200EF3-8245-4BDF-BCD4-7F1AF2E2E9F6}"/>
              </a:ext>
            </a:extLst>
          </p:cNvPr>
          <p:cNvSpPr/>
          <p:nvPr/>
        </p:nvSpPr>
        <p:spPr>
          <a:xfrm>
            <a:off x="3005490" y="198045"/>
            <a:ext cx="5422232" cy="1295647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solidFill>
              <a:srgbClr val="FFB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C436C-1955-445A-A544-4EC3D65C1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8517" y="394367"/>
            <a:ext cx="5156178" cy="1142591"/>
          </a:xfrm>
        </p:spPr>
        <p:txBody>
          <a:bodyPr/>
          <a:lstStyle/>
          <a:p>
            <a:pPr algn="ctr"/>
            <a:r>
              <a:rPr lang="en-US" dirty="0"/>
              <a:t>Business Opportunities</a:t>
            </a:r>
          </a:p>
        </p:txBody>
      </p:sp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467D2413-4608-47B7-AD6A-09FA0D7A5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311" y="-1089660"/>
            <a:ext cx="8808719" cy="880871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2B9B882-0D80-4D8B-9913-A6C99C291275}"/>
              </a:ext>
            </a:extLst>
          </p:cNvPr>
          <p:cNvSpPr txBox="1"/>
          <p:nvPr/>
        </p:nvSpPr>
        <p:spPr>
          <a:xfrm>
            <a:off x="3942769" y="2004844"/>
            <a:ext cx="3625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Many Reasons for Use: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BC97E3A-BD8D-40ED-87E1-B819A09D425D}"/>
              </a:ext>
            </a:extLst>
          </p:cNvPr>
          <p:cNvSpPr txBox="1"/>
          <p:nvPr/>
        </p:nvSpPr>
        <p:spPr>
          <a:xfrm>
            <a:off x="6178361" y="3133969"/>
            <a:ext cx="2780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Good for Optics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F0BA01-A9AF-4969-A158-5321F791572B}"/>
              </a:ext>
            </a:extLst>
          </p:cNvPr>
          <p:cNvSpPr txBox="1"/>
          <p:nvPr/>
        </p:nvSpPr>
        <p:spPr>
          <a:xfrm>
            <a:off x="1986022" y="3117632"/>
            <a:ext cx="3456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Saves time and money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5F287E-EF13-4CAF-824C-6327C8F9372A}"/>
              </a:ext>
            </a:extLst>
          </p:cNvPr>
          <p:cNvSpPr txBox="1"/>
          <p:nvPr/>
        </p:nvSpPr>
        <p:spPr>
          <a:xfrm>
            <a:off x="4110541" y="5427259"/>
            <a:ext cx="3212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Government Support</a:t>
            </a: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048306F4-0D06-49C4-8B1E-195D042293E5}"/>
              </a:ext>
            </a:extLst>
          </p:cNvPr>
          <p:cNvSpPr/>
          <p:nvPr/>
        </p:nvSpPr>
        <p:spPr>
          <a:xfrm>
            <a:off x="4933531" y="3656314"/>
            <a:ext cx="1566150" cy="1392418"/>
          </a:xfrm>
          <a:prstGeom prst="triangle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rgbClr val="2A94F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74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2000">
              <a:srgbClr val="77B945"/>
            </a:gs>
            <a:gs pos="0">
              <a:srgbClr val="538234"/>
            </a:gs>
            <a:gs pos="30000">
              <a:schemeClr val="accent5">
                <a:lumMod val="89000"/>
              </a:schemeClr>
            </a:gs>
            <a:gs pos="53000">
              <a:srgbClr val="1D4618"/>
            </a:gs>
            <a:gs pos="16000">
              <a:schemeClr val="accent5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C600C2D-3574-48B8-89C8-69BD1FB55F74}"/>
              </a:ext>
            </a:extLst>
          </p:cNvPr>
          <p:cNvSpPr txBox="1"/>
          <p:nvPr/>
        </p:nvSpPr>
        <p:spPr>
          <a:xfrm>
            <a:off x="1338255" y="541994"/>
            <a:ext cx="61055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3868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PRODUCT</a:t>
            </a:r>
            <a:r>
              <a:rPr lang="en-US" sz="4400" dirty="0">
                <a:solidFill>
                  <a:srgbClr val="386826"/>
                </a:solidFill>
                <a:latin typeface="+mn-lt"/>
              </a:rPr>
              <a:t> </a:t>
            </a:r>
            <a:r>
              <a:rPr lang="en-US" sz="4400" dirty="0">
                <a:solidFill>
                  <a:srgbClr val="3868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VIABILITY</a:t>
            </a:r>
            <a:endParaRPr lang="en-US" sz="4400" dirty="0">
              <a:solidFill>
                <a:srgbClr val="3868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A36DE7-A57B-4EB6-BCC6-BA5A55ED0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55" y="172884"/>
            <a:ext cx="5873372" cy="1478570"/>
          </a:xfrm>
        </p:spPr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Product</a:t>
            </a:r>
            <a:r>
              <a:rPr lang="en-US" sz="4400" dirty="0">
                <a:latin typeface="+mn-lt"/>
              </a:rPr>
              <a:t> 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Viability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00CAD1-E5AC-4E17-9DB6-F42E8B4EE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4632" y="4929495"/>
            <a:ext cx="3155162" cy="857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Growing Field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86ABF0-9480-4F13-886A-A78CDBA9181E}"/>
              </a:ext>
            </a:extLst>
          </p:cNvPr>
          <p:cNvSpPr/>
          <p:nvPr/>
        </p:nvSpPr>
        <p:spPr>
          <a:xfrm>
            <a:off x="4980901" y="1672764"/>
            <a:ext cx="7211099" cy="4803265"/>
          </a:xfrm>
          <a:prstGeom prst="rect">
            <a:avLst/>
          </a:prstGeom>
          <a:solidFill>
            <a:schemeClr val="tx1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3904E-540C-42E9-BF1F-27B98C857303}"/>
              </a:ext>
            </a:extLst>
          </p:cNvPr>
          <p:cNvSpPr txBox="1"/>
          <p:nvPr/>
        </p:nvSpPr>
        <p:spPr>
          <a:xfrm>
            <a:off x="0" y="2507938"/>
            <a:ext cx="4665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Market Share Increasing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728E9-4D94-4FED-BE81-5E17D37CFE97}"/>
              </a:ext>
            </a:extLst>
          </p:cNvPr>
          <p:cNvSpPr txBox="1"/>
          <p:nvPr/>
        </p:nvSpPr>
        <p:spPr>
          <a:xfrm>
            <a:off x="546644" y="3718716"/>
            <a:ext cx="434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Fossil Fuel Phase-Out</a:t>
            </a:r>
          </a:p>
        </p:txBody>
      </p:sp>
      <p:pic>
        <p:nvPicPr>
          <p:cNvPr id="1026" name="Picture 2" descr="third Global EV Sales for 2021 H1 image">
            <a:extLst>
              <a:ext uri="{FF2B5EF4-FFF2-40B4-BE49-F238E27FC236}">
                <a16:creationId xmlns:a16="http://schemas.microsoft.com/office/drawing/2014/main" id="{3A1F31EE-F30A-4737-90C4-882571269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5" b="3977"/>
          <a:stretch/>
        </p:blipFill>
        <p:spPr bwMode="auto">
          <a:xfrm>
            <a:off x="5173811" y="1787452"/>
            <a:ext cx="6778977" cy="457388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>
                <a:alpha val="26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1368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75726"/>
            </a:gs>
            <a:gs pos="8852">
              <a:srgbClr val="497730"/>
            </a:gs>
            <a:gs pos="94000">
              <a:srgbClr val="41692C"/>
            </a:gs>
            <a:gs pos="15000">
              <a:srgbClr val="385927"/>
            </a:gs>
            <a:gs pos="75000">
              <a:srgbClr val="5B913B">
                <a:lumMod val="98000"/>
              </a:srgbClr>
            </a:gs>
            <a:gs pos="0">
              <a:srgbClr val="4F8234"/>
            </a:gs>
            <a:gs pos="95000">
              <a:schemeClr val="bg1">
                <a:lumMod val="95000"/>
                <a:lumOff val="5000"/>
              </a:schemeClr>
            </a:gs>
            <a:gs pos="6000">
              <a:schemeClr val="bg1">
                <a:lumMod val="95000"/>
                <a:lumOff val="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E8BD6-6006-4692-ADE0-E0F12A868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037" y="2089888"/>
            <a:ext cx="4415401" cy="9599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Texting implementation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E242E-DB88-4441-A82F-D1E20D13E5E6}"/>
              </a:ext>
            </a:extLst>
          </p:cNvPr>
          <p:cNvSpPr txBox="1"/>
          <p:nvPr/>
        </p:nvSpPr>
        <p:spPr>
          <a:xfrm>
            <a:off x="7681037" y="3312818"/>
            <a:ext cx="366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Mobile Application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5A7B19E-C57B-41FE-85C4-62BA780AE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37" r="8707"/>
          <a:stretch/>
        </p:blipFill>
        <p:spPr>
          <a:xfrm>
            <a:off x="166132" y="1590186"/>
            <a:ext cx="6143307" cy="4886814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277DF8-A860-4095-9EC5-E0BAC46D0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31" y="220836"/>
            <a:ext cx="6143307" cy="1478570"/>
          </a:xfrm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r>
              <a:rPr lang="en-US" dirty="0"/>
              <a:t>The future of the product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31BCA18-B2D4-441C-88CA-9B495809FA39}"/>
              </a:ext>
            </a:extLst>
          </p:cNvPr>
          <p:cNvSpPr/>
          <p:nvPr/>
        </p:nvSpPr>
        <p:spPr>
          <a:xfrm>
            <a:off x="6506034" y="2349605"/>
            <a:ext cx="978408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71148CA-CD7C-4566-A068-C6BF8802D308}"/>
              </a:ext>
            </a:extLst>
          </p:cNvPr>
          <p:cNvSpPr/>
          <p:nvPr/>
        </p:nvSpPr>
        <p:spPr>
          <a:xfrm>
            <a:off x="6463694" y="3393668"/>
            <a:ext cx="978408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C545552-17CD-4A72-9868-7BAAF6725AF9}"/>
              </a:ext>
            </a:extLst>
          </p:cNvPr>
          <p:cNvSpPr/>
          <p:nvPr/>
        </p:nvSpPr>
        <p:spPr>
          <a:xfrm>
            <a:off x="6506034" y="5481794"/>
            <a:ext cx="978408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29CCD4-316C-44F0-9C90-2E7733160AAB}"/>
              </a:ext>
            </a:extLst>
          </p:cNvPr>
          <p:cNvSpPr txBox="1"/>
          <p:nvPr/>
        </p:nvSpPr>
        <p:spPr>
          <a:xfrm>
            <a:off x="7567448" y="5123945"/>
            <a:ext cx="36679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General Waiting-Time Optimization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8D13C68-7A36-431A-B820-0233B9519452}"/>
              </a:ext>
            </a:extLst>
          </p:cNvPr>
          <p:cNvSpPr/>
          <p:nvPr/>
        </p:nvSpPr>
        <p:spPr>
          <a:xfrm>
            <a:off x="6506034" y="4437731"/>
            <a:ext cx="978408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799F6E-83C4-4489-8703-719F4E5DEFFB}"/>
              </a:ext>
            </a:extLst>
          </p:cNvPr>
          <p:cNvSpPr txBox="1"/>
          <p:nvPr/>
        </p:nvSpPr>
        <p:spPr>
          <a:xfrm>
            <a:off x="7681037" y="4344803"/>
            <a:ext cx="3440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951988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7B6FE2-0F3F-414B-9029-6F3E8BF7DCFD}"/>
              </a:ext>
            </a:extLst>
          </p:cNvPr>
          <p:cNvSpPr/>
          <p:nvPr/>
        </p:nvSpPr>
        <p:spPr>
          <a:xfrm>
            <a:off x="2200274" y="1032295"/>
            <a:ext cx="2684790" cy="9839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040110-3EA0-4297-8698-E4F9A0A8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960" y="118155"/>
            <a:ext cx="6164319" cy="740121"/>
          </a:xfrm>
        </p:spPr>
        <p:txBody>
          <a:bodyPr>
            <a:normAutofit fontScale="90000"/>
          </a:bodyPr>
          <a:lstStyle/>
          <a:p>
            <a:r>
              <a:rPr lang="en-US" dirty="0"/>
              <a:t>Image and market data 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A693-8E3D-4CB3-8A6A-1A1121728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7142307"/>
            <a:ext cx="9905999" cy="354171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C27AA9B-C8ED-4916-A8B8-BB9C483D0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173" y="841026"/>
            <a:ext cx="523875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V-Volumes - The Electric Vehicle World Sales Database">
            <a:extLst>
              <a:ext uri="{FF2B5EF4-FFF2-40B4-BE49-F238E27FC236}">
                <a16:creationId xmlns:a16="http://schemas.microsoft.com/office/drawing/2014/main" id="{E1A4DD2D-E4AD-4653-8C5B-FC9AE7FEB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69" y="3803382"/>
            <a:ext cx="4140793" cy="107089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64AD13-A778-478F-B16A-054BBA6FF5BF}"/>
              </a:ext>
            </a:extLst>
          </p:cNvPr>
          <p:cNvSpPr txBox="1"/>
          <p:nvPr/>
        </p:nvSpPr>
        <p:spPr>
          <a:xfrm>
            <a:off x="992896" y="2053683"/>
            <a:ext cx="367469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Reuters.com</a:t>
            </a:r>
          </a:p>
          <a:p>
            <a:pPr algn="ctr"/>
            <a:r>
              <a:rPr lang="en-US" sz="2800" dirty="0"/>
              <a:t>Worldwide News</a:t>
            </a:r>
            <a:endParaRPr lang="en-US" sz="2400" dirty="0"/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E45C2-3BA1-4180-AEDA-0EDA44475B03}"/>
              </a:ext>
            </a:extLst>
          </p:cNvPr>
          <p:cNvSpPr txBox="1"/>
          <p:nvPr/>
        </p:nvSpPr>
        <p:spPr>
          <a:xfrm>
            <a:off x="7697356" y="2818695"/>
            <a:ext cx="35016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u="none" strike="noStrike" dirty="0">
                <a:solidFill>
                  <a:srgbClr val="FFFFFF"/>
                </a:solidFill>
                <a:effectLst/>
              </a:rPr>
              <a:t>Delesign.com</a:t>
            </a:r>
            <a:br>
              <a:rPr lang="en-US" sz="2800" b="0" i="0" u="none" strike="noStrike" dirty="0">
                <a:solidFill>
                  <a:srgbClr val="FFFFFF"/>
                </a:solidFill>
                <a:effectLst/>
              </a:rPr>
            </a:br>
            <a:r>
              <a:rPr lang="en-US" sz="2800" b="0" i="0" u="none" strike="noStrike" dirty="0">
                <a:solidFill>
                  <a:srgbClr val="FFFFFF"/>
                </a:solidFill>
                <a:effectLst/>
              </a:rPr>
              <a:t>Stock Illustrations</a:t>
            </a:r>
            <a:endParaRPr lang="en-US" sz="2800" dirty="0"/>
          </a:p>
        </p:txBody>
      </p:sp>
      <p:pic>
        <p:nvPicPr>
          <p:cNvPr id="3094" name="Picture 22">
            <a:extLst>
              <a:ext uri="{FF2B5EF4-FFF2-40B4-BE49-F238E27FC236}">
                <a16:creationId xmlns:a16="http://schemas.microsoft.com/office/drawing/2014/main" id="{4347D7F9-2C47-440A-9412-DD299C75E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173" y="4084500"/>
            <a:ext cx="4553975" cy="110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1899D0-9B3A-43F5-9B2A-38113583AF52}"/>
              </a:ext>
            </a:extLst>
          </p:cNvPr>
          <p:cNvSpPr txBox="1"/>
          <p:nvPr/>
        </p:nvSpPr>
        <p:spPr>
          <a:xfrm>
            <a:off x="1295061" y="5023538"/>
            <a:ext cx="3400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Evvolumes.com</a:t>
            </a:r>
          </a:p>
          <a:p>
            <a:pPr algn="ctr"/>
            <a:r>
              <a:rPr lang="en-US" sz="2800" dirty="0"/>
              <a:t>Electric Vehicle reports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812D49-E1B1-43B2-AF8A-62C0DCA28FE3}"/>
              </a:ext>
            </a:extLst>
          </p:cNvPr>
          <p:cNvSpPr txBox="1"/>
          <p:nvPr/>
        </p:nvSpPr>
        <p:spPr>
          <a:xfrm>
            <a:off x="7496588" y="5146649"/>
            <a:ext cx="35626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u="none" strike="noStrike" dirty="0">
                <a:solidFill>
                  <a:srgbClr val="FFFFFF"/>
                </a:solidFill>
                <a:effectLst/>
              </a:rPr>
              <a:t>Vecteezy.com</a:t>
            </a:r>
          </a:p>
          <a:p>
            <a:pPr algn="ctr"/>
            <a:r>
              <a:rPr lang="en-US" sz="2800" b="0" i="0" u="none" strike="noStrike" dirty="0">
                <a:solidFill>
                  <a:srgbClr val="FFFFFF"/>
                </a:solidFill>
                <a:effectLst/>
              </a:rPr>
              <a:t>Stock Images</a:t>
            </a:r>
            <a:endParaRPr lang="en-US" sz="2800" dirty="0"/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5F3F1F74-2C88-41DF-AC45-684F71F39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0671"/>
            <a:ext cx="3742064" cy="124447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alpha val="24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8008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1128</TotalTime>
  <Words>165</Words>
  <Application>Microsoft Office PowerPoint</Application>
  <PresentationFormat>Widescreen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Lucida Sans</vt:lpstr>
      <vt:lpstr>Tw Cen MT</vt:lpstr>
      <vt:lpstr>Circuit</vt:lpstr>
      <vt:lpstr>keJoule</vt:lpstr>
      <vt:lpstr>The Team</vt:lpstr>
      <vt:lpstr>Obstacles</vt:lpstr>
      <vt:lpstr>Solutions</vt:lpstr>
      <vt:lpstr>PowerPoint Presentation</vt:lpstr>
      <vt:lpstr>Business Opportunities</vt:lpstr>
      <vt:lpstr>Product Viability</vt:lpstr>
      <vt:lpstr>The future of the product</vt:lpstr>
      <vt:lpstr>Image and market data 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keJoule</dc:title>
  <dc:creator>Elan Leonard</dc:creator>
  <cp:lastModifiedBy>Elan Leonard</cp:lastModifiedBy>
  <cp:revision>6</cp:revision>
  <dcterms:created xsi:type="dcterms:W3CDTF">2021-11-30T11:27:41Z</dcterms:created>
  <dcterms:modified xsi:type="dcterms:W3CDTF">2021-12-01T14:56:54Z</dcterms:modified>
</cp:coreProperties>
</file>